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8"/>
  </p:notesMasterIdLst>
  <p:sldIdLst>
    <p:sldId id="256" r:id="rId2"/>
    <p:sldId id="331" r:id="rId3"/>
    <p:sldId id="348" r:id="rId4"/>
    <p:sldId id="349" r:id="rId5"/>
    <p:sldId id="363" r:id="rId6"/>
    <p:sldId id="364" r:id="rId7"/>
    <p:sldId id="352" r:id="rId8"/>
    <p:sldId id="366" r:id="rId9"/>
    <p:sldId id="367" r:id="rId10"/>
    <p:sldId id="375" r:id="rId11"/>
    <p:sldId id="368" r:id="rId12"/>
    <p:sldId id="376" r:id="rId13"/>
    <p:sldId id="369" r:id="rId14"/>
    <p:sldId id="370" r:id="rId15"/>
    <p:sldId id="372" r:id="rId16"/>
    <p:sldId id="373" r:id="rId17"/>
    <p:sldId id="374" r:id="rId18"/>
    <p:sldId id="336" r:id="rId19"/>
    <p:sldId id="337" r:id="rId20"/>
    <p:sldId id="339" r:id="rId21"/>
    <p:sldId id="338" r:id="rId22"/>
    <p:sldId id="342" r:id="rId23"/>
    <p:sldId id="341" r:id="rId24"/>
    <p:sldId id="343" r:id="rId25"/>
    <p:sldId id="345" r:id="rId26"/>
    <p:sldId id="347" r:id="rId27"/>
  </p:sldIdLst>
  <p:sldSz cx="9144000" cy="6858000" type="screen4x3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534" autoAdjust="0"/>
    <p:restoredTop sz="80425" autoAdjust="0"/>
  </p:normalViewPr>
  <p:slideViewPr>
    <p:cSldViewPr>
      <p:cViewPr varScale="1">
        <p:scale>
          <a:sx n="70" d="100"/>
          <a:sy n="70" d="100"/>
        </p:scale>
        <p:origin x="979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63437B-F5ED-4DF8-8153-BF4D298999B9}" type="datetimeFigureOut">
              <a:rPr lang="nl-BE" smtClean="0"/>
              <a:pPr/>
              <a:t>9/03/2018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98F18B-18E6-4E09-94CE-CA0E6BDF5A9D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3593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Mijn aanmeldgegevens op portal.azure.com</a:t>
            </a:r>
          </a:p>
          <a:p>
            <a:r>
              <a:rPr lang="nl-BE" dirty="0"/>
              <a:t>user: ellen.torfs@thomasmore.be</a:t>
            </a:r>
          </a:p>
          <a:p>
            <a:r>
              <a:rPr lang="nl-BE" dirty="0"/>
              <a:t>paswoord: kris-3103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8F18B-18E6-4E09-94CE-CA0E6BDF5A9D}" type="slidenum">
              <a:rPr lang="nl-BE" smtClean="0"/>
              <a:pPr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8087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8F18B-18E6-4E09-94CE-CA0E6BDF5A9D}" type="slidenum">
              <a:rPr lang="nl-BE" smtClean="0"/>
              <a:pPr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27839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LET OP!  Namen servers moeten uniek zijn.  Koppel dus je studentennummer aan de naam van je server.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8F18B-18E6-4E09-94CE-CA0E6BDF5A9D}" type="slidenum">
              <a:rPr lang="nl-BE" smtClean="0"/>
              <a:pPr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04385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8F18B-18E6-4E09-94CE-CA0E6BDF5A9D}" type="slidenum">
              <a:rPr lang="nl-BE" smtClean="0"/>
              <a:pPr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5099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hthoek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hthoek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nl-NL"/>
              <a:t>Klik om de stijl te bewerken</a:t>
            </a:r>
            <a:endParaRPr kumimoji="0" lang="en-US"/>
          </a:p>
        </p:txBody>
      </p:sp>
      <p:sp>
        <p:nvSpPr>
          <p:cNvPr id="9" name="Ondertitel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nl-NL"/>
              <a:t>Klik om het opmaakprofiel van de modelondertitel te bewerken</a:t>
            </a:r>
            <a:endParaRPr kumimoji="0" lang="en-US"/>
          </a:p>
        </p:txBody>
      </p:sp>
      <p:sp>
        <p:nvSpPr>
          <p:cNvPr id="28" name="Tijdelijke aanduiding voor datum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7DD93711-A4C4-4BAD-83E2-1BE522A021A3}" type="datetimeFigureOut">
              <a:rPr lang="nl-BE" smtClean="0"/>
              <a:pPr/>
              <a:t>9/03/2018</a:t>
            </a:fld>
            <a:endParaRPr lang="nl-BE"/>
          </a:p>
        </p:txBody>
      </p:sp>
      <p:sp>
        <p:nvSpPr>
          <p:cNvPr id="17" name="Tijdelijke aanduiding voor voettekst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nl-BE"/>
          </a:p>
        </p:txBody>
      </p:sp>
      <p:sp>
        <p:nvSpPr>
          <p:cNvPr id="29" name="Tijdelijke aanduiding voor dianumm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6FEFAE6-6B36-4D45-A42A-F4FAD723F4BE}" type="slidenum">
              <a:rPr lang="nl-BE" smtClean="0"/>
              <a:pPr/>
              <a:t>‹nr.›</a:t>
            </a:fld>
            <a:endParaRPr lang="nl-BE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nl-NL"/>
              <a:t>Klik om de stijl te bewerken</a:t>
            </a:r>
            <a:endParaRPr kumimoji="0"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nl-NL"/>
              <a:t>Klik om de modelstijlen te bewerken</a:t>
            </a:r>
          </a:p>
          <a:p>
            <a:pPr lvl="1" eaLnBrk="1" latinLnBrk="0" hangingPunct="1"/>
            <a:r>
              <a:rPr lang="nl-NL"/>
              <a:t>Tweede niveau</a:t>
            </a:r>
          </a:p>
          <a:p>
            <a:pPr lvl="2" eaLnBrk="1" latinLnBrk="0" hangingPunct="1"/>
            <a:r>
              <a:rPr lang="nl-NL"/>
              <a:t>Derde niveau</a:t>
            </a:r>
          </a:p>
          <a:p>
            <a:pPr lvl="3" eaLnBrk="1" latinLnBrk="0" hangingPunct="1"/>
            <a:r>
              <a:rPr lang="nl-NL"/>
              <a:t>Vierde niveau</a:t>
            </a:r>
          </a:p>
          <a:p>
            <a:pPr lvl="4" eaLnBrk="1" latinLnBrk="0" hangingPunct="1"/>
            <a:r>
              <a:rPr lang="nl-NL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93711-A4C4-4BAD-83E2-1BE522A021A3}" type="datetimeFigureOut">
              <a:rPr lang="nl-BE" smtClean="0"/>
              <a:pPr/>
              <a:t>9/03/2018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EFAE6-6B36-4D45-A42A-F4FAD723F4BE}" type="slidenum">
              <a:rPr lang="nl-BE" smtClean="0"/>
              <a:pPr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nl-NL"/>
              <a:t>Klik om de stijl te bewerken</a:t>
            </a:r>
            <a:endParaRPr kumimoji="0"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nl-NL"/>
              <a:t>Klik om de modelstijlen te bewerken</a:t>
            </a:r>
          </a:p>
          <a:p>
            <a:pPr lvl="1" eaLnBrk="1" latinLnBrk="0" hangingPunct="1"/>
            <a:r>
              <a:rPr lang="nl-NL"/>
              <a:t>Tweede niveau</a:t>
            </a:r>
          </a:p>
          <a:p>
            <a:pPr lvl="2" eaLnBrk="1" latinLnBrk="0" hangingPunct="1"/>
            <a:r>
              <a:rPr lang="nl-NL"/>
              <a:t>Derde niveau</a:t>
            </a:r>
          </a:p>
          <a:p>
            <a:pPr lvl="3" eaLnBrk="1" latinLnBrk="0" hangingPunct="1"/>
            <a:r>
              <a:rPr lang="nl-NL"/>
              <a:t>Vierde niveau</a:t>
            </a:r>
          </a:p>
          <a:p>
            <a:pPr lvl="4" eaLnBrk="1" latinLnBrk="0" hangingPunct="1"/>
            <a:r>
              <a:rPr lang="nl-NL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7DD93711-A4C4-4BAD-83E2-1BE522A021A3}" type="datetimeFigureOut">
              <a:rPr lang="nl-BE" smtClean="0"/>
              <a:pPr/>
              <a:t>9/03/2018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nl-BE"/>
          </a:p>
        </p:txBody>
      </p:sp>
      <p:sp>
        <p:nvSpPr>
          <p:cNvPr id="7" name="Rechthoek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hthoek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hthoek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26FEFAE6-6B36-4D45-A42A-F4FAD723F4BE}" type="slidenum">
              <a:rPr lang="nl-BE" smtClean="0"/>
              <a:pPr/>
              <a:t>‹nr.›</a:t>
            </a:fld>
            <a:endParaRPr lang="nl-B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nl-NL"/>
              <a:t>Klik om de stijl te bewerken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93711-A4C4-4BAD-83E2-1BE522A021A3}" type="datetimeFigureOut">
              <a:rPr lang="nl-BE" smtClean="0"/>
              <a:pPr/>
              <a:t>9/03/2018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6FEFAE6-6B36-4D45-A42A-F4FAD723F4BE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8" name="Tijdelijke aanduiding voor inhoud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nl-NL"/>
              <a:t>Klik om de modelstijlen te bewerken</a:t>
            </a:r>
          </a:p>
          <a:p>
            <a:pPr lvl="1" eaLnBrk="1" latinLnBrk="0" hangingPunct="1"/>
            <a:r>
              <a:rPr lang="nl-NL"/>
              <a:t>Tweede niveau</a:t>
            </a:r>
          </a:p>
          <a:p>
            <a:pPr lvl="2" eaLnBrk="1" latinLnBrk="0" hangingPunct="1"/>
            <a:r>
              <a:rPr lang="nl-NL"/>
              <a:t>Derde niveau</a:t>
            </a:r>
          </a:p>
          <a:p>
            <a:pPr lvl="3" eaLnBrk="1" latinLnBrk="0" hangingPunct="1"/>
            <a:r>
              <a:rPr lang="nl-NL"/>
              <a:t>Vierde niveau</a:t>
            </a:r>
          </a:p>
          <a:p>
            <a:pPr lvl="4" eaLnBrk="1" latinLnBrk="0" hangingPunct="1"/>
            <a:r>
              <a:rPr lang="nl-NL"/>
              <a:t>Vijfde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nl-NL"/>
              <a:t>Klik om de modelstijlen te bewerken</a:t>
            </a:r>
          </a:p>
        </p:txBody>
      </p:sp>
      <p:sp>
        <p:nvSpPr>
          <p:cNvPr id="7" name="Rechthoek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hthoek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hthoek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nl-NL"/>
              <a:t>Klik om de stijl te bewerken</a:t>
            </a:r>
            <a:endParaRPr kumimoji="0" lang="en-US"/>
          </a:p>
        </p:txBody>
      </p:sp>
      <p:sp>
        <p:nvSpPr>
          <p:cNvPr id="12" name="Tijdelijke aanduiding voor datum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93711-A4C4-4BAD-83E2-1BE522A021A3}" type="datetimeFigureOut">
              <a:rPr lang="nl-BE" smtClean="0"/>
              <a:pPr/>
              <a:t>9/03/2018</a:t>
            </a:fld>
            <a:endParaRPr lang="nl-BE"/>
          </a:p>
        </p:txBody>
      </p:sp>
      <p:sp>
        <p:nvSpPr>
          <p:cNvPr id="13" name="Tijdelijke aanduiding voor dianumm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26FEFAE6-6B36-4D45-A42A-F4FAD723F4BE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4" name="Tijdelijke aanduiding voor voettekst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B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nl-NL"/>
              <a:t>Klik om de stijl te bewerken</a:t>
            </a:r>
            <a:endParaRPr kumimoji="0" lang="en-US"/>
          </a:p>
        </p:txBody>
      </p:sp>
      <p:sp>
        <p:nvSpPr>
          <p:cNvPr id="9" name="Tijdelijke aanduiding voor inhoud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nl-NL"/>
              <a:t>Klik om de modelstijlen te bewerken</a:t>
            </a:r>
          </a:p>
          <a:p>
            <a:pPr lvl="1" eaLnBrk="1" latinLnBrk="0" hangingPunct="1"/>
            <a:r>
              <a:rPr lang="nl-NL"/>
              <a:t>Tweede niveau</a:t>
            </a:r>
          </a:p>
          <a:p>
            <a:pPr lvl="2" eaLnBrk="1" latinLnBrk="0" hangingPunct="1"/>
            <a:r>
              <a:rPr lang="nl-NL"/>
              <a:t>Derde niveau</a:t>
            </a:r>
          </a:p>
          <a:p>
            <a:pPr lvl="3" eaLnBrk="1" latinLnBrk="0" hangingPunct="1"/>
            <a:r>
              <a:rPr lang="nl-NL"/>
              <a:t>Vierde niveau</a:t>
            </a:r>
          </a:p>
          <a:p>
            <a:pPr lvl="4" eaLnBrk="1" latinLnBrk="0" hangingPunct="1"/>
            <a:r>
              <a:rPr lang="nl-NL"/>
              <a:t>Vijfde niveau</a:t>
            </a:r>
            <a:endParaRPr kumimoji="0" lang="en-US"/>
          </a:p>
        </p:txBody>
      </p:sp>
      <p:sp>
        <p:nvSpPr>
          <p:cNvPr id="11" name="Tijdelijke aanduiding voor inhoud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nl-NL"/>
              <a:t>Klik om de modelstijlen te bewerken</a:t>
            </a:r>
          </a:p>
          <a:p>
            <a:pPr lvl="1" eaLnBrk="1" latinLnBrk="0" hangingPunct="1"/>
            <a:r>
              <a:rPr lang="nl-NL"/>
              <a:t>Tweede niveau</a:t>
            </a:r>
          </a:p>
          <a:p>
            <a:pPr lvl="2" eaLnBrk="1" latinLnBrk="0" hangingPunct="1"/>
            <a:r>
              <a:rPr lang="nl-NL"/>
              <a:t>Derde niveau</a:t>
            </a:r>
          </a:p>
          <a:p>
            <a:pPr lvl="3" eaLnBrk="1" latinLnBrk="0" hangingPunct="1"/>
            <a:r>
              <a:rPr lang="nl-NL"/>
              <a:t>Vierde niveau</a:t>
            </a:r>
          </a:p>
          <a:p>
            <a:pPr lvl="4" eaLnBrk="1" latinLnBrk="0" hangingPunct="1"/>
            <a:r>
              <a:rPr lang="nl-NL"/>
              <a:t>Vijfde niveau</a:t>
            </a:r>
            <a:endParaRPr kumimoji="0" lang="en-US"/>
          </a:p>
        </p:txBody>
      </p:sp>
      <p:sp>
        <p:nvSpPr>
          <p:cNvPr id="8" name="Tijdelijke aanduiding voor datum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DD93711-A4C4-4BAD-83E2-1BE522A021A3}" type="datetimeFigureOut">
              <a:rPr lang="nl-BE" smtClean="0"/>
              <a:pPr/>
              <a:t>9/03/2018</a:t>
            </a:fld>
            <a:endParaRPr lang="nl-BE"/>
          </a:p>
        </p:txBody>
      </p:sp>
      <p:sp>
        <p:nvSpPr>
          <p:cNvPr id="10" name="Tijdelijke aanduiding voor dianumm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26FEFAE6-6B36-4D45-A42A-F4FAD723F4BE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2" name="Tijdelijke aanduiding voor voettekst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nl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nl-NL"/>
              <a:t>Klik om de stijl te bewerken</a:t>
            </a:r>
            <a:endParaRPr kumimoji="0" lang="en-US"/>
          </a:p>
        </p:txBody>
      </p:sp>
      <p:sp>
        <p:nvSpPr>
          <p:cNvPr id="11" name="Tijdelijke aanduiding voor inhoud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nl-NL"/>
              <a:t>Klik om de modelstijlen te bewerken</a:t>
            </a:r>
          </a:p>
          <a:p>
            <a:pPr lvl="1" eaLnBrk="1" latinLnBrk="0" hangingPunct="1"/>
            <a:r>
              <a:rPr lang="nl-NL"/>
              <a:t>Tweede niveau</a:t>
            </a:r>
          </a:p>
          <a:p>
            <a:pPr lvl="2" eaLnBrk="1" latinLnBrk="0" hangingPunct="1"/>
            <a:r>
              <a:rPr lang="nl-NL"/>
              <a:t>Derde niveau</a:t>
            </a:r>
          </a:p>
          <a:p>
            <a:pPr lvl="3" eaLnBrk="1" latinLnBrk="0" hangingPunct="1"/>
            <a:r>
              <a:rPr lang="nl-NL"/>
              <a:t>Vierde niveau</a:t>
            </a:r>
          </a:p>
          <a:p>
            <a:pPr lvl="4" eaLnBrk="1" latinLnBrk="0" hangingPunct="1"/>
            <a:r>
              <a:rPr lang="nl-NL"/>
              <a:t>Vijfde niveau</a:t>
            </a:r>
            <a:endParaRPr kumimoji="0" lang="en-US"/>
          </a:p>
        </p:txBody>
      </p:sp>
      <p:sp>
        <p:nvSpPr>
          <p:cNvPr id="13" name="Tijdelijke aanduiding voor inhoud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nl-NL"/>
              <a:t>Klik om de modelstijlen te bewerken</a:t>
            </a:r>
          </a:p>
          <a:p>
            <a:pPr lvl="1" eaLnBrk="1" latinLnBrk="0" hangingPunct="1"/>
            <a:r>
              <a:rPr lang="nl-NL"/>
              <a:t>Tweede niveau</a:t>
            </a:r>
          </a:p>
          <a:p>
            <a:pPr lvl="2" eaLnBrk="1" latinLnBrk="0" hangingPunct="1"/>
            <a:r>
              <a:rPr lang="nl-NL"/>
              <a:t>Derde niveau</a:t>
            </a:r>
          </a:p>
          <a:p>
            <a:pPr lvl="3" eaLnBrk="1" latinLnBrk="0" hangingPunct="1"/>
            <a:r>
              <a:rPr lang="nl-NL"/>
              <a:t>Vierde niveau</a:t>
            </a:r>
          </a:p>
          <a:p>
            <a:pPr lvl="4" eaLnBrk="1" latinLnBrk="0" hangingPunct="1"/>
            <a:r>
              <a:rPr lang="nl-NL"/>
              <a:t>Vijfde niveau</a:t>
            </a:r>
            <a:endParaRPr kumimoji="0" lang="en-US"/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DD93711-A4C4-4BAD-83E2-1BE522A021A3}" type="datetimeFigureOut">
              <a:rPr lang="nl-BE" smtClean="0"/>
              <a:pPr/>
              <a:t>9/03/2018</a:t>
            </a:fld>
            <a:endParaRPr lang="nl-BE"/>
          </a:p>
        </p:txBody>
      </p:sp>
      <p:sp>
        <p:nvSpPr>
          <p:cNvPr id="12" name="Tijdelijke aanduiding voor dianumm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26FEFAE6-6B36-4D45-A42A-F4FAD723F4BE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4" name="Tijdelijke aanduiding voor voettekst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nl-BE"/>
          </a:p>
        </p:txBody>
      </p:sp>
      <p:sp>
        <p:nvSpPr>
          <p:cNvPr id="16" name="Tijdelijke aanduiding voor tekst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nl-NL"/>
              <a:t>Klik om de modelstijlen te bewerken</a:t>
            </a:r>
          </a:p>
        </p:txBody>
      </p:sp>
      <p:sp>
        <p:nvSpPr>
          <p:cNvPr id="15" name="Tijdelijke aanduiding voor tekst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nl-NL"/>
              <a:t>Klik om de modelstijlen te bewerken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nl-NL"/>
              <a:t>Klik om de stijl te bewerken</a:t>
            </a:r>
            <a:endParaRPr kumimoji="0"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93711-A4C4-4BAD-83E2-1BE522A021A3}" type="datetimeFigureOut">
              <a:rPr lang="nl-BE" smtClean="0"/>
              <a:pPr/>
              <a:t>9/03/2018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6FEFAE6-6B36-4D45-A42A-F4FAD723F4BE}" type="slidenum">
              <a:rPr lang="nl-BE" smtClean="0"/>
              <a:pPr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93711-A4C4-4BAD-83E2-1BE522A021A3}" type="datetimeFigureOut">
              <a:rPr lang="nl-BE" smtClean="0"/>
              <a:pPr/>
              <a:t>9/03/2018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6FEFAE6-6B36-4D45-A42A-F4FAD723F4BE}" type="slidenum">
              <a:rPr lang="nl-BE" smtClean="0"/>
              <a:pPr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nl-NL"/>
              <a:t>Klik om de stijl te bewerken</a:t>
            </a:r>
            <a:endParaRPr kumimoji="0"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93711-A4C4-4BAD-83E2-1BE522A021A3}" type="datetimeFigureOut">
              <a:rPr lang="nl-BE" smtClean="0"/>
              <a:pPr/>
              <a:t>9/03/2018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6FEFAE6-6B36-4D45-A42A-F4FAD723F4BE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nl-NL"/>
              <a:t>Klik om de modelstijlen te bewerken</a:t>
            </a:r>
          </a:p>
        </p:txBody>
      </p:sp>
      <p:sp>
        <p:nvSpPr>
          <p:cNvPr id="9" name="Tijdelijke aanduiding voor inhoud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nl-NL"/>
              <a:t>Klik om de modelstijlen te bewerken</a:t>
            </a:r>
          </a:p>
          <a:p>
            <a:pPr lvl="1" eaLnBrk="1" latinLnBrk="0" hangingPunct="1"/>
            <a:r>
              <a:rPr lang="nl-NL"/>
              <a:t>Tweede niveau</a:t>
            </a:r>
          </a:p>
          <a:p>
            <a:pPr lvl="2" eaLnBrk="1" latinLnBrk="0" hangingPunct="1"/>
            <a:r>
              <a:rPr lang="nl-NL"/>
              <a:t>Derde niveau</a:t>
            </a:r>
          </a:p>
          <a:p>
            <a:pPr lvl="3" eaLnBrk="1" latinLnBrk="0" hangingPunct="1"/>
            <a:r>
              <a:rPr lang="nl-NL"/>
              <a:t>Vierde niveau</a:t>
            </a:r>
          </a:p>
          <a:p>
            <a:pPr lvl="4" eaLnBrk="1" latinLnBrk="0" hangingPunct="1"/>
            <a:r>
              <a:rPr lang="nl-NL"/>
              <a:t>Vijfde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nl-NL"/>
              <a:t>Klik om de modelstijlen te bewerken</a:t>
            </a:r>
          </a:p>
        </p:txBody>
      </p:sp>
      <p:sp>
        <p:nvSpPr>
          <p:cNvPr id="8" name="Rechthoek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hthoek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hthoek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nl-NL"/>
              <a:t>Klik om de stijl te bewerken</a:t>
            </a:r>
            <a:endParaRPr kumimoji="0" lang="en-US"/>
          </a:p>
        </p:txBody>
      </p:sp>
      <p:sp>
        <p:nvSpPr>
          <p:cNvPr id="11" name="Rechthoek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Tijdelijke aanduiding voor datum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7DD93711-A4C4-4BAD-83E2-1BE522A021A3}" type="datetimeFigureOut">
              <a:rPr lang="nl-BE" smtClean="0"/>
              <a:pPr/>
              <a:t>9/03/2018</a:t>
            </a:fld>
            <a:endParaRPr lang="nl-BE"/>
          </a:p>
        </p:txBody>
      </p:sp>
      <p:sp>
        <p:nvSpPr>
          <p:cNvPr id="13" name="Tijdelijke aanduiding voor dianumm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26FEFAE6-6B36-4D45-A42A-F4FAD723F4BE}" type="slidenum">
              <a:rPr lang="nl-BE" smtClean="0"/>
              <a:pPr/>
              <a:t>‹nr.›</a:t>
            </a:fld>
            <a:endParaRPr lang="nl-BE"/>
          </a:p>
        </p:txBody>
      </p:sp>
      <p:sp>
        <p:nvSpPr>
          <p:cNvPr id="14" name="Tijdelijke aanduiding voor voettekst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nl-NL"/>
              <a:t>Klik op het pictogram als u een afbeelding wilt toevoegen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jdelijke aanduiding voor titel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nl-NL"/>
              <a:t>Klik om de stijl te bewerken</a:t>
            </a:r>
            <a:endParaRPr kumimoji="0" lang="en-US"/>
          </a:p>
        </p:txBody>
      </p:sp>
      <p:sp>
        <p:nvSpPr>
          <p:cNvPr id="13" name="Tijdelijke aanduiding voor tekst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nl-NL"/>
              <a:t>Klik om de modelstijlen te bewerken</a:t>
            </a:r>
          </a:p>
          <a:p>
            <a:pPr lvl="1" eaLnBrk="1" latinLnBrk="0" hangingPunct="1"/>
            <a:r>
              <a:rPr kumimoji="0" lang="nl-NL"/>
              <a:t>Tweede niveau</a:t>
            </a:r>
          </a:p>
          <a:p>
            <a:pPr lvl="2" eaLnBrk="1" latinLnBrk="0" hangingPunct="1"/>
            <a:r>
              <a:rPr kumimoji="0" lang="nl-NL"/>
              <a:t>Derde niveau</a:t>
            </a:r>
          </a:p>
          <a:p>
            <a:pPr lvl="3" eaLnBrk="1" latinLnBrk="0" hangingPunct="1"/>
            <a:r>
              <a:rPr kumimoji="0" lang="nl-NL"/>
              <a:t>Vierde niveau</a:t>
            </a:r>
          </a:p>
          <a:p>
            <a:pPr lvl="4" eaLnBrk="1" latinLnBrk="0" hangingPunct="1"/>
            <a:r>
              <a:rPr kumimoji="0" lang="nl-NL"/>
              <a:t>Vijfde niveau</a:t>
            </a:r>
            <a:endParaRPr kumimoji="0" lang="en-US"/>
          </a:p>
        </p:txBody>
      </p:sp>
      <p:sp>
        <p:nvSpPr>
          <p:cNvPr id="14" name="Tijdelijke aanduiding voor datum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DD93711-A4C4-4BAD-83E2-1BE522A021A3}" type="datetimeFigureOut">
              <a:rPr lang="nl-BE" smtClean="0"/>
              <a:pPr/>
              <a:t>9/03/2018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nl-BE"/>
          </a:p>
        </p:txBody>
      </p:sp>
      <p:sp>
        <p:nvSpPr>
          <p:cNvPr id="7" name="Rechthoek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hthoek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hthoek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Tijdelijke aanduiding voor dianumm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26FEFAE6-6B36-4D45-A42A-F4FAD723F4BE}" type="slidenum">
              <a:rPr lang="nl-BE" smtClean="0"/>
              <a:pPr/>
              <a:t>‹nr.›</a:t>
            </a:fld>
            <a:endParaRPr 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oftware.thomasmore.be/studenten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WPF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/>
              <a:t>Azure</a:t>
            </a:r>
            <a:r>
              <a:rPr lang="nl-BE" dirty="0"/>
              <a:t> SQL Server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142876" y="6143644"/>
            <a:ext cx="2214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/>
              <a:t>Les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Stap 2: Verifiëren of je student bent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D6D9734-DC99-48CA-9C0D-D1FB0F8A5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83" y="1700808"/>
            <a:ext cx="3563303" cy="4797152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76586632-CD91-4098-AA4A-7EFA69917B68}"/>
              </a:ext>
            </a:extLst>
          </p:cNvPr>
          <p:cNvSpPr txBox="1"/>
          <p:nvPr/>
        </p:nvSpPr>
        <p:spPr>
          <a:xfrm>
            <a:off x="5004048" y="3429000"/>
            <a:ext cx="3312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rgbClr val="FF0000"/>
                </a:solidFill>
              </a:rPr>
              <a:t>Open je Thomas More mailbox</a:t>
            </a:r>
            <a:br>
              <a:rPr lang="nl-BE" dirty="0">
                <a:solidFill>
                  <a:srgbClr val="FF0000"/>
                </a:solidFill>
              </a:rPr>
            </a:br>
            <a:r>
              <a:rPr lang="nl-BE" dirty="0">
                <a:solidFill>
                  <a:srgbClr val="FF0000"/>
                </a:solidFill>
              </a:rPr>
              <a:t>en klik op de link om het verifiëren te voltooien.</a:t>
            </a:r>
          </a:p>
        </p:txBody>
      </p:sp>
    </p:spTree>
    <p:extLst>
      <p:ext uri="{BB962C8B-B14F-4D97-AF65-F5344CB8AC3E}">
        <p14:creationId xmlns:p14="http://schemas.microsoft.com/office/powerpoint/2010/main" val="200456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Stap 2: Verifiëren of je student bent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A56D3D33-9472-42C1-AB2E-977436652D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6"/>
          <a:stretch/>
        </p:blipFill>
        <p:spPr>
          <a:xfrm>
            <a:off x="179512" y="1543539"/>
            <a:ext cx="8681662" cy="5314461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8224F81B-3A8E-4D7E-88D7-DC6F258757CA}"/>
              </a:ext>
            </a:extLst>
          </p:cNvPr>
          <p:cNvSpPr/>
          <p:nvPr/>
        </p:nvSpPr>
        <p:spPr>
          <a:xfrm>
            <a:off x="323528" y="3356992"/>
            <a:ext cx="2160240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468E0765-916D-44A3-B502-E41E357AA165}"/>
              </a:ext>
            </a:extLst>
          </p:cNvPr>
          <p:cNvSpPr txBox="1"/>
          <p:nvPr/>
        </p:nvSpPr>
        <p:spPr>
          <a:xfrm>
            <a:off x="4467235" y="3172326"/>
            <a:ext cx="236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rgbClr val="FF0000"/>
                </a:solidFill>
              </a:rPr>
              <a:t>Klik opnieuw op de link </a:t>
            </a:r>
          </a:p>
        </p:txBody>
      </p:sp>
    </p:spTree>
    <p:extLst>
      <p:ext uri="{BB962C8B-B14F-4D97-AF65-F5344CB8AC3E}">
        <p14:creationId xmlns:p14="http://schemas.microsoft.com/office/powerpoint/2010/main" val="2295748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Afbeelding 18">
            <a:extLst>
              <a:ext uri="{FF2B5EF4-FFF2-40B4-BE49-F238E27FC236}">
                <a16:creationId xmlns:a16="http://schemas.microsoft.com/office/drawing/2014/main" id="{064F8111-5113-4B35-9E9B-A1292B295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65" y="1572803"/>
            <a:ext cx="8316883" cy="204331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Resultaat na stap 2: Status </a:t>
            </a:r>
            <a:r>
              <a:rPr lang="nl-BE" dirty="0" err="1"/>
              <a:t>verified</a:t>
            </a:r>
            <a:r>
              <a:rPr lang="nl-BE" dirty="0"/>
              <a:t>!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8224F81B-3A8E-4D7E-88D7-DC6F258757CA}"/>
              </a:ext>
            </a:extLst>
          </p:cNvPr>
          <p:cNvSpPr/>
          <p:nvPr/>
        </p:nvSpPr>
        <p:spPr>
          <a:xfrm>
            <a:off x="5508104" y="2780928"/>
            <a:ext cx="1512168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755A4C8-B267-4868-ADCF-16DF424BF9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" t="11016" r="73770" b="5471"/>
          <a:stretch/>
        </p:blipFill>
        <p:spPr>
          <a:xfrm>
            <a:off x="2483768" y="3356992"/>
            <a:ext cx="2808312" cy="3339246"/>
          </a:xfrm>
          <a:prstGeom prst="rect">
            <a:avLst/>
          </a:prstGeom>
        </p:spPr>
      </p:pic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6C01DA37-991B-4DB5-BC75-91B1517A1AEE}"/>
              </a:ext>
            </a:extLst>
          </p:cNvPr>
          <p:cNvCxnSpPr/>
          <p:nvPr/>
        </p:nvCxnSpPr>
        <p:spPr>
          <a:xfrm flipH="1">
            <a:off x="4355976" y="3140968"/>
            <a:ext cx="1656184" cy="18722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hoek 12">
            <a:extLst>
              <a:ext uri="{FF2B5EF4-FFF2-40B4-BE49-F238E27FC236}">
                <a16:creationId xmlns:a16="http://schemas.microsoft.com/office/drawing/2014/main" id="{F9B55D7D-B4A9-4B3F-BCF8-8164E8A473CF}"/>
              </a:ext>
            </a:extLst>
          </p:cNvPr>
          <p:cNvSpPr/>
          <p:nvPr/>
        </p:nvSpPr>
        <p:spPr>
          <a:xfrm>
            <a:off x="2699792" y="5073812"/>
            <a:ext cx="1800200" cy="4434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6343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Stap 3: </a:t>
            </a:r>
            <a:r>
              <a:rPr lang="nl-BE" dirty="0" err="1"/>
              <a:t>Activate</a:t>
            </a:r>
            <a:r>
              <a:rPr lang="nl-BE" dirty="0"/>
              <a:t> </a:t>
            </a:r>
            <a:r>
              <a:rPr lang="nl-BE" dirty="0" err="1"/>
              <a:t>Azure</a:t>
            </a:r>
            <a:endParaRPr lang="nl-BE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561"/>
          <a:stretch/>
        </p:blipFill>
        <p:spPr>
          <a:xfrm>
            <a:off x="612648" y="2055035"/>
            <a:ext cx="2109519" cy="4495800"/>
          </a:xfrm>
        </p:spPr>
      </p:pic>
      <p:sp>
        <p:nvSpPr>
          <p:cNvPr id="5" name="Rechthoek 4"/>
          <p:cNvSpPr/>
          <p:nvPr/>
        </p:nvSpPr>
        <p:spPr>
          <a:xfrm>
            <a:off x="675203" y="5782684"/>
            <a:ext cx="1008112" cy="5266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7AEA3F6C-90B9-4C56-BB3F-7070B1CDDA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" t="11016" r="73770" b="5471"/>
          <a:stretch/>
        </p:blipFill>
        <p:spPr>
          <a:xfrm>
            <a:off x="574384" y="1661087"/>
            <a:ext cx="1850171" cy="2199961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C7B3A7FB-4883-4FA5-9872-3854DB119B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90"/>
          <a:stretch/>
        </p:blipFill>
        <p:spPr>
          <a:xfrm>
            <a:off x="3419872" y="2260037"/>
            <a:ext cx="5184576" cy="3522647"/>
          </a:xfrm>
          <a:prstGeom prst="rect">
            <a:avLst/>
          </a:prstGeom>
        </p:spPr>
      </p:pic>
      <p:sp>
        <p:nvSpPr>
          <p:cNvPr id="11" name="Rechthoek 10">
            <a:extLst>
              <a:ext uri="{FF2B5EF4-FFF2-40B4-BE49-F238E27FC236}">
                <a16:creationId xmlns:a16="http://schemas.microsoft.com/office/drawing/2014/main" id="{E42F5E42-7C27-44EC-A47E-E23BEE85B5FF}"/>
              </a:ext>
            </a:extLst>
          </p:cNvPr>
          <p:cNvSpPr/>
          <p:nvPr/>
        </p:nvSpPr>
        <p:spPr>
          <a:xfrm>
            <a:off x="3445264" y="3861048"/>
            <a:ext cx="1846815" cy="3600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61D4EC5F-4A2E-498C-ADCC-3D0C86ADCCB4}"/>
              </a:ext>
            </a:extLst>
          </p:cNvPr>
          <p:cNvCxnSpPr>
            <a:cxnSpLocks/>
          </p:cNvCxnSpPr>
          <p:nvPr/>
        </p:nvCxnSpPr>
        <p:spPr>
          <a:xfrm flipV="1">
            <a:off x="1667407" y="4221088"/>
            <a:ext cx="1752465" cy="15615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599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Stap 4: Abonnement instellen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nl-BE" dirty="0"/>
              <a:t>Ga naar SQL-DATABASES</a:t>
            </a:r>
          </a:p>
        </p:txBody>
      </p:sp>
      <p:pic>
        <p:nvPicPr>
          <p:cNvPr id="6" name="Tijdelijke aanduiding voor inhou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276872"/>
            <a:ext cx="5141516" cy="4495800"/>
          </a:xfrm>
          <a:prstGeom prst="rect">
            <a:avLst/>
          </a:prstGeom>
        </p:spPr>
      </p:pic>
      <p:sp>
        <p:nvSpPr>
          <p:cNvPr id="7" name="Rechthoek 6"/>
          <p:cNvSpPr/>
          <p:nvPr/>
        </p:nvSpPr>
        <p:spPr>
          <a:xfrm>
            <a:off x="1619672" y="5445224"/>
            <a:ext cx="2880320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52551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Stap 4: Abonnement instellen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054508"/>
            <a:ext cx="8153400" cy="3390716"/>
          </a:xfrm>
        </p:spPr>
      </p:pic>
      <p:sp>
        <p:nvSpPr>
          <p:cNvPr id="5" name="Rechthoek 4"/>
          <p:cNvSpPr/>
          <p:nvPr/>
        </p:nvSpPr>
        <p:spPr>
          <a:xfrm>
            <a:off x="3059832" y="3284984"/>
            <a:ext cx="4824536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5898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Stap 4: Abonnement instellen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772815"/>
            <a:ext cx="5472608" cy="3973711"/>
          </a:xfr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4284114"/>
            <a:ext cx="4752528" cy="2132127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9F409449-1CD5-4016-B583-0F59BCEAE827}"/>
              </a:ext>
            </a:extLst>
          </p:cNvPr>
          <p:cNvSpPr txBox="1"/>
          <p:nvPr/>
        </p:nvSpPr>
        <p:spPr>
          <a:xfrm>
            <a:off x="5783298" y="2428300"/>
            <a:ext cx="32531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rgbClr val="FF0000"/>
                </a:solidFill>
              </a:rPr>
              <a:t>Er mag niet gevraagd worden</a:t>
            </a:r>
            <a:br>
              <a:rPr lang="nl-BE" dirty="0">
                <a:solidFill>
                  <a:srgbClr val="FF0000"/>
                </a:solidFill>
              </a:rPr>
            </a:br>
            <a:r>
              <a:rPr lang="nl-BE" dirty="0">
                <a:solidFill>
                  <a:srgbClr val="FF0000"/>
                </a:solidFill>
              </a:rPr>
              <a:t>naar een VISA-kaart nummer!</a:t>
            </a:r>
            <a:br>
              <a:rPr lang="nl-BE" dirty="0">
                <a:solidFill>
                  <a:srgbClr val="FF0000"/>
                </a:solidFill>
              </a:rPr>
            </a:br>
            <a:r>
              <a:rPr lang="nl-BE" dirty="0">
                <a:solidFill>
                  <a:srgbClr val="FF0000"/>
                </a:solidFill>
              </a:rPr>
              <a:t>Als dit wel gebeurt is je </a:t>
            </a:r>
            <a:br>
              <a:rPr lang="nl-BE" dirty="0">
                <a:solidFill>
                  <a:srgbClr val="FF0000"/>
                </a:solidFill>
              </a:rPr>
            </a:br>
            <a:r>
              <a:rPr lang="nl-BE" dirty="0">
                <a:solidFill>
                  <a:srgbClr val="FF0000"/>
                </a:solidFill>
              </a:rPr>
              <a:t>verificatie als student niet gelukt! </a:t>
            </a:r>
          </a:p>
        </p:txBody>
      </p:sp>
    </p:spTree>
    <p:extLst>
      <p:ext uri="{BB962C8B-B14F-4D97-AF65-F5344CB8AC3E}">
        <p14:creationId xmlns:p14="http://schemas.microsoft.com/office/powerpoint/2010/main" val="3014118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Resultaat na stap 4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44824"/>
            <a:ext cx="6789454" cy="4763341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3140968"/>
            <a:ext cx="5315097" cy="3046524"/>
          </a:xfrm>
          <a:prstGeom prst="rect">
            <a:avLst/>
          </a:prstGeom>
        </p:spPr>
      </p:pic>
      <p:sp>
        <p:nvSpPr>
          <p:cNvPr id="6" name="Rechthoek 5"/>
          <p:cNvSpPr/>
          <p:nvPr/>
        </p:nvSpPr>
        <p:spPr>
          <a:xfrm>
            <a:off x="395536" y="3356992"/>
            <a:ext cx="2808312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8" name="Rechte verbindingslijn met pijl 7"/>
          <p:cNvCxnSpPr>
            <a:stCxn id="6" idx="3"/>
          </p:cNvCxnSpPr>
          <p:nvPr/>
        </p:nvCxnSpPr>
        <p:spPr>
          <a:xfrm>
            <a:off x="3203848" y="3609020"/>
            <a:ext cx="792088" cy="9001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506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Aanmaken </a:t>
            </a:r>
            <a:r>
              <a:rPr lang="nl-BE" dirty="0" err="1"/>
              <a:t>SQLServer</a:t>
            </a:r>
            <a:r>
              <a:rPr lang="nl-BE" dirty="0"/>
              <a:t> database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nl-BE" dirty="0"/>
              <a:t>Selecteer SQL-database + Toevoegen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295525"/>
            <a:ext cx="39624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976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Aanmaken </a:t>
            </a:r>
            <a:r>
              <a:rPr lang="nl-BE" dirty="0" err="1"/>
              <a:t>SQLServer</a:t>
            </a:r>
            <a:r>
              <a:rPr lang="nl-BE" dirty="0"/>
              <a:t> database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45" y="1772816"/>
            <a:ext cx="8029575" cy="5019675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3241980" y="4653136"/>
            <a:ext cx="27363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Database: database 2ITF</a:t>
            </a:r>
          </a:p>
          <a:p>
            <a:br>
              <a:rPr lang="nl-BE" dirty="0"/>
            </a:br>
            <a:r>
              <a:rPr lang="nl-BE" dirty="0"/>
              <a:t>Servernaam: sqlserver2ITF</a:t>
            </a:r>
          </a:p>
          <a:p>
            <a:r>
              <a:rPr lang="nl-BE" dirty="0"/>
              <a:t>beheerder: admin2ITF</a:t>
            </a:r>
            <a:br>
              <a:rPr lang="nl-BE" dirty="0"/>
            </a:br>
            <a:r>
              <a:rPr lang="nl-BE" dirty="0"/>
              <a:t>wachtwoord: Password2ITF</a:t>
            </a:r>
          </a:p>
          <a:p>
            <a:endParaRPr lang="nl-BE" dirty="0"/>
          </a:p>
          <a:p>
            <a:r>
              <a:rPr lang="nl-BE" dirty="0"/>
              <a:t>Locatie: West-Europa </a:t>
            </a:r>
          </a:p>
        </p:txBody>
      </p:sp>
    </p:spTree>
    <p:extLst>
      <p:ext uri="{BB962C8B-B14F-4D97-AF65-F5344CB8AC3E}">
        <p14:creationId xmlns:p14="http://schemas.microsoft.com/office/powerpoint/2010/main" val="4125170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Azure</a:t>
            </a:r>
            <a:r>
              <a:rPr lang="nl-BE" dirty="0"/>
              <a:t> SQL Server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Activeren </a:t>
            </a:r>
            <a:r>
              <a:rPr lang="nl-BE" dirty="0" err="1"/>
              <a:t>Azure</a:t>
            </a:r>
            <a:r>
              <a:rPr lang="nl-BE" dirty="0"/>
              <a:t> Account via Microsoft </a:t>
            </a:r>
            <a:r>
              <a:rPr lang="nl-BE" dirty="0" err="1"/>
              <a:t>Imagine</a:t>
            </a:r>
            <a:endParaRPr lang="nl-BE" dirty="0"/>
          </a:p>
          <a:p>
            <a:r>
              <a:rPr lang="nl-BE" dirty="0"/>
              <a:t>Aanmaken SQLSERVER databank op AZURE</a:t>
            </a:r>
          </a:p>
          <a:p>
            <a:r>
              <a:rPr lang="nl-BE" dirty="0"/>
              <a:t>Connecteren via Visual Studio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OPGELET!</a:t>
            </a:r>
          </a:p>
          <a:p>
            <a:r>
              <a:rPr lang="nl-BE" dirty="0"/>
              <a:t>NIET WERKEN VIA EDUROAM!</a:t>
            </a:r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0275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8876F2D3-52DB-4ACA-AA8A-A65D1771D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6" y="1870072"/>
            <a:ext cx="8974660" cy="210782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Firewall SQL-server configureren</a:t>
            </a:r>
          </a:p>
        </p:txBody>
      </p:sp>
      <p:sp>
        <p:nvSpPr>
          <p:cNvPr id="6" name="Tekstvak 5"/>
          <p:cNvSpPr txBox="1"/>
          <p:nvPr/>
        </p:nvSpPr>
        <p:spPr>
          <a:xfrm>
            <a:off x="4285454" y="5157192"/>
            <a:ext cx="3996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400" dirty="0"/>
              <a:t>Firewall-instellingen weergeven</a:t>
            </a:r>
          </a:p>
        </p:txBody>
      </p:sp>
      <p:cxnSp>
        <p:nvCxnSpPr>
          <p:cNvPr id="8" name="Rechte verbindingslijn met pijl 7"/>
          <p:cNvCxnSpPr>
            <a:cxnSpLocks/>
          </p:cNvCxnSpPr>
          <p:nvPr/>
        </p:nvCxnSpPr>
        <p:spPr>
          <a:xfrm flipV="1">
            <a:off x="6084168" y="2492896"/>
            <a:ext cx="864096" cy="26642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216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Firewall SQL-server configureren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nl-BE" dirty="0"/>
              <a:t>Rules instellen om IP-adressen door te laten</a:t>
            </a:r>
          </a:p>
          <a:p>
            <a:r>
              <a:rPr lang="nl-BE" dirty="0"/>
              <a:t>In principe gecontroleerd </a:t>
            </a:r>
            <a:r>
              <a:rPr lang="nl-BE" dirty="0">
                <a:sym typeface="Wingdings" panose="05000000000000000000" pitchFamily="2" charset="2"/>
              </a:rPr>
              <a:t> </a:t>
            </a:r>
            <a:r>
              <a:rPr lang="nl-BE" dirty="0"/>
              <a:t>nu iedereen toegang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8EF3FC2-B7DD-46D4-8045-8451443DC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924944"/>
            <a:ext cx="5344071" cy="346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030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Connecteren met SQL-database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nl-BE" dirty="0"/>
              <a:t>Bekijk eigenschappen SQL-server op </a:t>
            </a:r>
            <a:r>
              <a:rPr lang="nl-BE" dirty="0" err="1"/>
              <a:t>Azure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328789"/>
            <a:ext cx="3384376" cy="4148211"/>
          </a:xfrm>
          <a:prstGeom prst="rect">
            <a:avLst/>
          </a:prstGeom>
        </p:spPr>
      </p:pic>
      <p:sp>
        <p:nvSpPr>
          <p:cNvPr id="5" name="Rechthoek 4"/>
          <p:cNvSpPr/>
          <p:nvPr/>
        </p:nvSpPr>
        <p:spPr>
          <a:xfrm>
            <a:off x="1043608" y="3284984"/>
            <a:ext cx="2592288" cy="57606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hthoek 5"/>
          <p:cNvSpPr/>
          <p:nvPr/>
        </p:nvSpPr>
        <p:spPr>
          <a:xfrm>
            <a:off x="1043608" y="5661248"/>
            <a:ext cx="3312368" cy="81575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04132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l-BE" sz="3600" dirty="0"/>
              <a:t>Connecteren met SQL-database</a:t>
            </a:r>
            <a:br>
              <a:rPr lang="nl-BE" sz="3600" dirty="0"/>
            </a:br>
            <a:r>
              <a:rPr lang="nl-BE" sz="3600" dirty="0"/>
              <a:t>in Visual Studio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/>
              <a:t>Open Visual Studio Server Explorer </a:t>
            </a:r>
          </a:p>
        </p:txBody>
      </p:sp>
      <p:grpSp>
        <p:nvGrpSpPr>
          <p:cNvPr id="15" name="Groep 14"/>
          <p:cNvGrpSpPr/>
          <p:nvPr/>
        </p:nvGrpSpPr>
        <p:grpSpPr>
          <a:xfrm>
            <a:off x="6401331" y="1600200"/>
            <a:ext cx="2307577" cy="638175"/>
            <a:chOff x="4280647" y="1721123"/>
            <a:chExt cx="2307577" cy="638175"/>
          </a:xfrm>
        </p:grpSpPr>
        <p:pic>
          <p:nvPicPr>
            <p:cNvPr id="5" name="Afbeelding 4"/>
            <p:cNvPicPr>
              <a:picLocks noChangeAspect="1"/>
            </p:cNvPicPr>
            <p:nvPr/>
          </p:nvPicPr>
          <p:blipFill rotWithShape="1">
            <a:blip r:embed="rId3"/>
            <a:srcRect r="51479"/>
            <a:stretch/>
          </p:blipFill>
          <p:spPr>
            <a:xfrm>
              <a:off x="4280647" y="1721123"/>
              <a:ext cx="2307577" cy="638175"/>
            </a:xfrm>
            <a:prstGeom prst="rect">
              <a:avLst/>
            </a:prstGeom>
          </p:spPr>
        </p:pic>
        <p:sp>
          <p:nvSpPr>
            <p:cNvPr id="6" name="Rechthoek 5"/>
            <p:cNvSpPr/>
            <p:nvPr/>
          </p:nvSpPr>
          <p:spPr>
            <a:xfrm>
              <a:off x="4967661" y="1976402"/>
              <a:ext cx="381674" cy="36004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grpSp>
        <p:nvGrpSpPr>
          <p:cNvPr id="13" name="Groep 12"/>
          <p:cNvGrpSpPr/>
          <p:nvPr/>
        </p:nvGrpSpPr>
        <p:grpSpPr>
          <a:xfrm>
            <a:off x="579655" y="2238375"/>
            <a:ext cx="3364853" cy="4163060"/>
            <a:chOff x="3891124" y="2177984"/>
            <a:chExt cx="3364853" cy="4163060"/>
          </a:xfrm>
        </p:grpSpPr>
        <p:pic>
          <p:nvPicPr>
            <p:cNvPr id="7" name="Afbeelding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91124" y="2177984"/>
              <a:ext cx="3364853" cy="4163060"/>
            </a:xfrm>
            <a:prstGeom prst="rect">
              <a:avLst/>
            </a:prstGeom>
          </p:spPr>
        </p:pic>
        <p:sp>
          <p:nvSpPr>
            <p:cNvPr id="10" name="Rechthoek 9"/>
            <p:cNvSpPr/>
            <p:nvPr/>
          </p:nvSpPr>
          <p:spPr>
            <a:xfrm>
              <a:off x="3904812" y="3480108"/>
              <a:ext cx="3351165" cy="452948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14" name="Afbeelding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040" y="4023438"/>
            <a:ext cx="4105275" cy="2266950"/>
          </a:xfrm>
          <a:prstGeom prst="rect">
            <a:avLst/>
          </a:prstGeom>
        </p:spPr>
      </p:pic>
      <p:sp>
        <p:nvSpPr>
          <p:cNvPr id="16" name="PIJL-OMLAAG 15"/>
          <p:cNvSpPr/>
          <p:nvPr/>
        </p:nvSpPr>
        <p:spPr>
          <a:xfrm rot="16200000">
            <a:off x="4269163" y="5080290"/>
            <a:ext cx="329673" cy="6274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27711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6C4D7A6C-685D-4F08-BA90-220432802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8999"/>
            <a:ext cx="4300316" cy="2413075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96EDEDBA-CD28-4188-B7B5-B5C8D50E1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786" y="1728374"/>
            <a:ext cx="2962275" cy="6096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Connecteren met SQL-database</a:t>
            </a:r>
            <a:br>
              <a:rPr lang="nl-BE" dirty="0"/>
            </a:br>
            <a:r>
              <a:rPr lang="nl-BE" dirty="0"/>
              <a:t>in Visual Studio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"/>
          </p:nvPr>
        </p:nvSpPr>
        <p:spPr>
          <a:xfrm>
            <a:off x="251520" y="1728374"/>
            <a:ext cx="8514528" cy="4367626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Open SQL Server Object Explorer</a:t>
            </a:r>
          </a:p>
        </p:txBody>
      </p:sp>
      <p:sp>
        <p:nvSpPr>
          <p:cNvPr id="6" name="Rechthoek 5"/>
          <p:cNvSpPr/>
          <p:nvPr/>
        </p:nvSpPr>
        <p:spPr>
          <a:xfrm>
            <a:off x="6948263" y="1967220"/>
            <a:ext cx="288033" cy="30965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PIJL-OMLAAG 7"/>
          <p:cNvSpPr/>
          <p:nvPr/>
        </p:nvSpPr>
        <p:spPr>
          <a:xfrm rot="16200000">
            <a:off x="4030202" y="4156953"/>
            <a:ext cx="329673" cy="6274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365" y="3024766"/>
            <a:ext cx="4396043" cy="29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298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Contacts.sql</a:t>
            </a:r>
            <a:r>
              <a:rPr lang="nl-BE" dirty="0"/>
              <a:t> script runnen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/>
              <a:t>Visual Studio: File – Open File – </a:t>
            </a:r>
            <a:r>
              <a:rPr lang="nl-BE" dirty="0" err="1"/>
              <a:t>Contacts.sql</a:t>
            </a:r>
            <a:r>
              <a:rPr lang="nl-BE" dirty="0"/>
              <a:t> </a:t>
            </a:r>
          </a:p>
        </p:txBody>
      </p:sp>
      <p:grpSp>
        <p:nvGrpSpPr>
          <p:cNvPr id="10" name="Groep 9"/>
          <p:cNvGrpSpPr/>
          <p:nvPr/>
        </p:nvGrpSpPr>
        <p:grpSpPr>
          <a:xfrm>
            <a:off x="183786" y="2299450"/>
            <a:ext cx="9144000" cy="3476625"/>
            <a:chOff x="183786" y="2299450"/>
            <a:chExt cx="9144000" cy="3476625"/>
          </a:xfrm>
        </p:grpSpPr>
        <p:pic>
          <p:nvPicPr>
            <p:cNvPr id="8" name="Afbeelding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786" y="2299450"/>
              <a:ext cx="9144000" cy="3476625"/>
            </a:xfrm>
            <a:prstGeom prst="rect">
              <a:avLst/>
            </a:prstGeom>
          </p:spPr>
        </p:pic>
        <p:sp>
          <p:nvSpPr>
            <p:cNvPr id="5" name="Rechthoek 4"/>
            <p:cNvSpPr/>
            <p:nvPr/>
          </p:nvSpPr>
          <p:spPr>
            <a:xfrm>
              <a:off x="1803109" y="2636273"/>
              <a:ext cx="288032" cy="36004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6" name="PIJL-OMLAAG 5"/>
            <p:cNvSpPr/>
            <p:nvPr/>
          </p:nvSpPr>
          <p:spPr>
            <a:xfrm rot="18580421">
              <a:off x="2119021" y="2828439"/>
              <a:ext cx="467097" cy="92710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9" name="Rechthoek 8"/>
            <p:cNvSpPr/>
            <p:nvPr/>
          </p:nvSpPr>
          <p:spPr>
            <a:xfrm>
              <a:off x="2352569" y="2636273"/>
              <a:ext cx="2403217" cy="36004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45FE1212-7AC5-4318-9E39-0EC796573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397" y="3468003"/>
            <a:ext cx="4300316" cy="241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43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Resultaat na runnen script</a:t>
            </a: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2062162"/>
            <a:ext cx="81153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98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Activeren </a:t>
            </a:r>
            <a:r>
              <a:rPr lang="nl-BE" dirty="0" err="1"/>
              <a:t>Azure</a:t>
            </a:r>
            <a:r>
              <a:rPr lang="nl-BE" dirty="0"/>
              <a:t> account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nl-BE" dirty="0">
                <a:hlinkClick r:id="rId2"/>
              </a:rPr>
              <a:t>software.thomasmore.be/studenten/</a:t>
            </a:r>
            <a:endParaRPr lang="nl-BE" dirty="0"/>
          </a:p>
          <a:p>
            <a:r>
              <a:rPr lang="fr-BE" dirty="0" err="1"/>
              <a:t>Aanmelden</a:t>
            </a:r>
            <a:endParaRPr lang="fr-BE" dirty="0"/>
          </a:p>
          <a:p>
            <a:r>
              <a:rPr lang="fr-BE" dirty="0"/>
              <a:t>ICT: Geel </a:t>
            </a:r>
            <a:r>
              <a:rPr lang="fr-BE" dirty="0" err="1"/>
              <a:t>kiezen</a:t>
            </a:r>
            <a:endParaRPr lang="fr-BE" dirty="0"/>
          </a:p>
          <a:p>
            <a:endParaRPr lang="fr-BE" dirty="0"/>
          </a:p>
          <a:p>
            <a:r>
              <a:rPr lang="fr-BE" dirty="0"/>
              <a:t>More…</a:t>
            </a:r>
          </a:p>
          <a:p>
            <a:endParaRPr lang="fr-BE" dirty="0"/>
          </a:p>
          <a:p>
            <a:r>
              <a:rPr lang="fr-BE" dirty="0"/>
              <a:t>Imagine Premium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2348880"/>
            <a:ext cx="2626011" cy="3391694"/>
          </a:xfrm>
          <a:prstGeom prst="rect">
            <a:avLst/>
          </a:prstGeom>
        </p:spPr>
      </p:pic>
      <p:sp>
        <p:nvSpPr>
          <p:cNvPr id="5" name="Rechthoek 4"/>
          <p:cNvSpPr/>
          <p:nvPr/>
        </p:nvSpPr>
        <p:spPr>
          <a:xfrm>
            <a:off x="5053089" y="5229200"/>
            <a:ext cx="671039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4818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A56DCCE6-9942-4C14-AFA8-EEB399CDA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3429000"/>
            <a:ext cx="5647706" cy="321354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Activeren</a:t>
            </a:r>
            <a:r>
              <a:rPr lang="fr-BE" dirty="0"/>
              <a:t> Azure </a:t>
            </a:r>
            <a:r>
              <a:rPr lang="fr-BE" dirty="0" err="1"/>
              <a:t>account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fr-BE" dirty="0"/>
              <a:t>Microsoft Azure for </a:t>
            </a:r>
            <a:r>
              <a:rPr lang="fr-BE" dirty="0" err="1"/>
              <a:t>Students</a:t>
            </a:r>
            <a:r>
              <a:rPr lang="fr-BE" dirty="0"/>
              <a:t> Starter</a:t>
            </a:r>
          </a:p>
          <a:p>
            <a:r>
              <a:rPr lang="fr-BE" dirty="0" err="1"/>
              <a:t>Add</a:t>
            </a:r>
            <a:r>
              <a:rPr lang="fr-BE" dirty="0"/>
              <a:t> to </a:t>
            </a:r>
            <a:r>
              <a:rPr lang="fr-BE" dirty="0" err="1"/>
              <a:t>cart</a:t>
            </a:r>
            <a:endParaRPr lang="fr-BE" dirty="0"/>
          </a:p>
          <a:p>
            <a:r>
              <a:rPr lang="fr-BE" dirty="0" err="1"/>
              <a:t>Aanmelden</a:t>
            </a:r>
            <a:endParaRPr lang="fr-BE" dirty="0"/>
          </a:p>
          <a:p>
            <a:r>
              <a:rPr lang="fr-BE" dirty="0"/>
              <a:t>Check Out</a:t>
            </a:r>
            <a:endParaRPr lang="nl-BE" dirty="0"/>
          </a:p>
        </p:txBody>
      </p:sp>
      <p:sp>
        <p:nvSpPr>
          <p:cNvPr id="6" name="Rechthoek 5"/>
          <p:cNvSpPr/>
          <p:nvPr/>
        </p:nvSpPr>
        <p:spPr>
          <a:xfrm>
            <a:off x="4355976" y="5157192"/>
            <a:ext cx="1512168" cy="14853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2755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Tijdelijke aanduiding voor inhoud 10">
            <a:extLst>
              <a:ext uri="{FF2B5EF4-FFF2-40B4-BE49-F238E27FC236}">
                <a16:creationId xmlns:a16="http://schemas.microsoft.com/office/drawing/2014/main" id="{06218906-CF07-4C2E-B6FA-0DA657F63DE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20" y="1916832"/>
            <a:ext cx="8153400" cy="4192281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nl-BE" dirty="0"/>
            </a:br>
            <a:r>
              <a:rPr lang="nl-BE" dirty="0"/>
              <a:t>Resultaat aankoop:</a:t>
            </a:r>
            <a:br>
              <a:rPr lang="nl-BE" dirty="0"/>
            </a:br>
            <a:endParaRPr lang="nl-BE" dirty="0"/>
          </a:p>
        </p:txBody>
      </p:sp>
      <p:sp>
        <p:nvSpPr>
          <p:cNvPr id="6" name="Rechthoek 5"/>
          <p:cNvSpPr/>
          <p:nvPr/>
        </p:nvSpPr>
        <p:spPr>
          <a:xfrm>
            <a:off x="1835696" y="5373216"/>
            <a:ext cx="302433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2" name="Rechte verbindingslijn 11"/>
          <p:cNvCxnSpPr/>
          <p:nvPr/>
        </p:nvCxnSpPr>
        <p:spPr>
          <a:xfrm>
            <a:off x="6900970" y="5697892"/>
            <a:ext cx="1584176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1022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Stap 1: Aanmelden op Microsoft </a:t>
            </a:r>
            <a:r>
              <a:rPr lang="nl-BE" dirty="0" err="1"/>
              <a:t>Imagine</a:t>
            </a:r>
            <a:r>
              <a:rPr lang="nl-BE" dirty="0"/>
              <a:t> met een Microsoft Account</a:t>
            </a:r>
          </a:p>
        </p:txBody>
      </p:sp>
      <p:sp>
        <p:nvSpPr>
          <p:cNvPr id="5" name="Rechthoek 4"/>
          <p:cNvSpPr/>
          <p:nvPr/>
        </p:nvSpPr>
        <p:spPr>
          <a:xfrm>
            <a:off x="1403649" y="4941168"/>
            <a:ext cx="1224136" cy="403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65508274-F630-44F4-ADCD-8FB79CB69CC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11" y="1916832"/>
            <a:ext cx="7497527" cy="4495800"/>
          </a:xfrm>
        </p:spPr>
      </p:pic>
    </p:spTree>
    <p:extLst>
      <p:ext uri="{BB962C8B-B14F-4D97-AF65-F5344CB8AC3E}">
        <p14:creationId xmlns:p14="http://schemas.microsoft.com/office/powerpoint/2010/main" val="574439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8DE334F-D083-4D66-98AA-884C5701F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46" y="1700808"/>
            <a:ext cx="7839028" cy="469116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Stap 1: Aanvullen gegevens op Microsoft </a:t>
            </a:r>
            <a:r>
              <a:rPr lang="nl-BE" dirty="0" err="1"/>
              <a:t>Imagine</a:t>
            </a:r>
            <a:endParaRPr lang="nl-BE" dirty="0"/>
          </a:p>
        </p:txBody>
      </p:sp>
      <p:sp>
        <p:nvSpPr>
          <p:cNvPr id="6" name="Rechthoek 5"/>
          <p:cNvSpPr/>
          <p:nvPr/>
        </p:nvSpPr>
        <p:spPr>
          <a:xfrm>
            <a:off x="5220072" y="4293095"/>
            <a:ext cx="2592288" cy="4100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4BDFAB46-ACD0-4FC0-9346-AC37BD24455A}"/>
              </a:ext>
            </a:extLst>
          </p:cNvPr>
          <p:cNvSpPr/>
          <p:nvPr/>
        </p:nvSpPr>
        <p:spPr>
          <a:xfrm>
            <a:off x="3059832" y="5949280"/>
            <a:ext cx="1008112" cy="45407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28565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FCB3E3E1-3EFF-43C5-9856-DD073362832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1772816"/>
            <a:ext cx="7735421" cy="4495800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Stap 2: Verifiëren of je student bent</a:t>
            </a:r>
          </a:p>
        </p:txBody>
      </p:sp>
      <p:sp>
        <p:nvSpPr>
          <p:cNvPr id="5" name="Rechthoek 4"/>
          <p:cNvSpPr/>
          <p:nvPr/>
        </p:nvSpPr>
        <p:spPr>
          <a:xfrm>
            <a:off x="755576" y="3284984"/>
            <a:ext cx="1584176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6009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/>
              <a:t>Stap 2: Verifiëren of je student bent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2AB89FB6-940A-4841-AE70-5A64F868A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04" y="1628800"/>
            <a:ext cx="8496944" cy="5015430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BC64B44E-0C2A-4900-A0AD-C34AE341A040}"/>
              </a:ext>
            </a:extLst>
          </p:cNvPr>
          <p:cNvSpPr txBox="1"/>
          <p:nvPr/>
        </p:nvSpPr>
        <p:spPr>
          <a:xfrm>
            <a:off x="5508104" y="4797152"/>
            <a:ext cx="2638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>
                <a:solidFill>
                  <a:srgbClr val="FF0000"/>
                </a:solidFill>
              </a:rPr>
              <a:t>Verificatie op basis van je </a:t>
            </a:r>
            <a:br>
              <a:rPr lang="nl-BE" dirty="0">
                <a:solidFill>
                  <a:srgbClr val="FF0000"/>
                </a:solidFill>
              </a:rPr>
            </a:br>
            <a:r>
              <a:rPr lang="nl-BE" dirty="0">
                <a:solidFill>
                  <a:srgbClr val="FF0000"/>
                </a:solidFill>
              </a:rPr>
              <a:t>Thomas More emailadres!</a:t>
            </a:r>
          </a:p>
        </p:txBody>
      </p:sp>
    </p:spTree>
    <p:extLst>
      <p:ext uri="{BB962C8B-B14F-4D97-AF65-F5344CB8AC3E}">
        <p14:creationId xmlns:p14="http://schemas.microsoft.com/office/powerpoint/2010/main" val="33263791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an">
  <a:themeElements>
    <a:clrScheme name="Media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3297</TotalTime>
  <Words>294</Words>
  <Application>Microsoft Office PowerPoint</Application>
  <PresentationFormat>Diavoorstelling (4:3)</PresentationFormat>
  <Paragraphs>73</Paragraphs>
  <Slides>26</Slides>
  <Notes>4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26</vt:i4>
      </vt:variant>
    </vt:vector>
  </HeadingPairs>
  <TitlesOfParts>
    <vt:vector size="32" baseType="lpstr">
      <vt:lpstr>Arial</vt:lpstr>
      <vt:lpstr>Calibri</vt:lpstr>
      <vt:lpstr>Tw Cen MT</vt:lpstr>
      <vt:lpstr>Wingdings</vt:lpstr>
      <vt:lpstr>Wingdings 2</vt:lpstr>
      <vt:lpstr>Mediaan</vt:lpstr>
      <vt:lpstr>WPF</vt:lpstr>
      <vt:lpstr>Azure SQL Server</vt:lpstr>
      <vt:lpstr>Activeren Azure account</vt:lpstr>
      <vt:lpstr>Activeren Azure account</vt:lpstr>
      <vt:lpstr> Resultaat aankoop: </vt:lpstr>
      <vt:lpstr>Stap 1: Aanmelden op Microsoft Imagine met een Microsoft Account</vt:lpstr>
      <vt:lpstr>Stap 1: Aanvullen gegevens op Microsoft Imagine</vt:lpstr>
      <vt:lpstr>Stap 2: Verifiëren of je student bent</vt:lpstr>
      <vt:lpstr>Stap 2: Verifiëren of je student bent</vt:lpstr>
      <vt:lpstr>Stap 2: Verifiëren of je student bent</vt:lpstr>
      <vt:lpstr>Stap 2: Verifiëren of je student bent</vt:lpstr>
      <vt:lpstr>Resultaat na stap 2: Status verified!</vt:lpstr>
      <vt:lpstr>Stap 3: Activate Azure</vt:lpstr>
      <vt:lpstr>Stap 4: Abonnement instellen</vt:lpstr>
      <vt:lpstr>Stap 4: Abonnement instellen</vt:lpstr>
      <vt:lpstr>Stap 4: Abonnement instellen</vt:lpstr>
      <vt:lpstr>Resultaat na stap 4</vt:lpstr>
      <vt:lpstr>Aanmaken SQLServer database</vt:lpstr>
      <vt:lpstr>Aanmaken SQLServer database</vt:lpstr>
      <vt:lpstr>Firewall SQL-server configureren</vt:lpstr>
      <vt:lpstr>Firewall SQL-server configureren</vt:lpstr>
      <vt:lpstr>Connecteren met SQL-database</vt:lpstr>
      <vt:lpstr>Connecteren met SQL-database in Visual Studio</vt:lpstr>
      <vt:lpstr>Connecteren met SQL-database in Visual Studio</vt:lpstr>
      <vt:lpstr>Contacts.sql script runnen</vt:lpstr>
      <vt:lpstr>Resultaat na runnen script</vt:lpstr>
    </vt:vector>
  </TitlesOfParts>
  <Company>KH Kempen - Campus Geel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1</dc:title>
  <dc:creator>deploy</dc:creator>
  <cp:lastModifiedBy>Ellen Torfs</cp:lastModifiedBy>
  <cp:revision>200</cp:revision>
  <dcterms:created xsi:type="dcterms:W3CDTF">2009-01-19T08:17:15Z</dcterms:created>
  <dcterms:modified xsi:type="dcterms:W3CDTF">2018-03-09T10:23:57Z</dcterms:modified>
</cp:coreProperties>
</file>